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sldIdLst>
    <p:sldId id="256" r:id="rId5"/>
    <p:sldId id="257" r:id="rId6"/>
    <p:sldId id="259" r:id="rId7"/>
    <p:sldId id="258" r:id="rId8"/>
    <p:sldId id="260" r:id="rId9"/>
    <p:sldId id="271" r:id="rId10"/>
    <p:sldId id="261" r:id="rId11"/>
    <p:sldId id="262" r:id="rId12"/>
    <p:sldId id="267" r:id="rId13"/>
    <p:sldId id="269" r:id="rId14"/>
    <p:sldId id="270" r:id="rId15"/>
    <p:sldId id="263" r:id="rId16"/>
    <p:sldId id="268" r:id="rId17"/>
    <p:sldId id="264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BE868207-9AB8-4603-A548-C1CBFDA8E133}">
          <p14:sldIdLst>
            <p14:sldId id="256"/>
            <p14:sldId id="257"/>
            <p14:sldId id="259"/>
            <p14:sldId id="258"/>
            <p14:sldId id="260"/>
            <p14:sldId id="271"/>
            <p14:sldId id="261"/>
            <p14:sldId id="262"/>
            <p14:sldId id="267"/>
            <p14:sldId id="269"/>
            <p14:sldId id="270"/>
            <p14:sldId id="263"/>
            <p14:sldId id="268"/>
          </p14:sldIdLst>
        </p14:section>
        <p14:section name="Psychospołeczne warunki pracy - model ERI" id="{8AC89BE4-041F-4CC9-96A2-9A9CC4F5A762}">
          <p14:sldIdLst>
            <p14:sldId id="26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9A885-A1EB-46A5-A6D6-88ECAC7E3112}" v="63" dt="2026-01-09T07:05:34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91" d="100"/>
          <a:sy n="91" d="100"/>
        </p:scale>
        <p:origin x="12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ołaj Stolarski" userId="S::86635@uksw.edu.pl::667eb8cd-73b1-4504-afff-dbec586ee53a" providerId="AD" clId="Web-{EFCFDDB6-A96A-43AB-8FD0-B28C65B349EE}"/>
    <pc:docChg chg="modSld">
      <pc:chgData name="Mikołaj Stolarski" userId="S::86635@uksw.edu.pl::667eb8cd-73b1-4504-afff-dbec586ee53a" providerId="AD" clId="Web-{EFCFDDB6-A96A-43AB-8FD0-B28C65B349EE}" dt="2025-12-16T07:04:17.373" v="59" actId="20577"/>
      <pc:docMkLst>
        <pc:docMk/>
      </pc:docMkLst>
      <pc:sldChg chg="modSp">
        <pc:chgData name="Mikołaj Stolarski" userId="S::86635@uksw.edu.pl::667eb8cd-73b1-4504-afff-dbec586ee53a" providerId="AD" clId="Web-{EFCFDDB6-A96A-43AB-8FD0-B28C65B349EE}" dt="2025-12-16T06:55:26.930" v="4" actId="20577"/>
        <pc:sldMkLst>
          <pc:docMk/>
          <pc:sldMk cId="712087393" sldId="261"/>
        </pc:sldMkLst>
        <pc:spChg chg="mod">
          <ac:chgData name="Mikołaj Stolarski" userId="S::86635@uksw.edu.pl::667eb8cd-73b1-4504-afff-dbec586ee53a" providerId="AD" clId="Web-{EFCFDDB6-A96A-43AB-8FD0-B28C65B349EE}" dt="2025-12-16T06:55:26.930" v="4" actId="20577"/>
          <ac:spMkLst>
            <pc:docMk/>
            <pc:sldMk cId="712087393" sldId="261"/>
            <ac:spMk id="3" creationId="{AC1448F6-C730-4EA8-83C4-5DD7A938B894}"/>
          </ac:spMkLst>
        </pc:spChg>
      </pc:sldChg>
      <pc:sldChg chg="addSp modSp">
        <pc:chgData name="Mikołaj Stolarski" userId="S::86635@uksw.edu.pl::667eb8cd-73b1-4504-afff-dbec586ee53a" providerId="AD" clId="Web-{EFCFDDB6-A96A-43AB-8FD0-B28C65B349EE}" dt="2025-12-16T07:04:17.373" v="59" actId="20577"/>
        <pc:sldMkLst>
          <pc:docMk/>
          <pc:sldMk cId="3308640725" sldId="263"/>
        </pc:sldMkLst>
        <pc:spChg chg="mod">
          <ac:chgData name="Mikołaj Stolarski" userId="S::86635@uksw.edu.pl::667eb8cd-73b1-4504-afff-dbec586ee53a" providerId="AD" clId="Web-{EFCFDDB6-A96A-43AB-8FD0-B28C65B349EE}" dt="2025-12-16T06:56:04.477" v="6" actId="14100"/>
          <ac:spMkLst>
            <pc:docMk/>
            <pc:sldMk cId="3308640725" sldId="263"/>
            <ac:spMk id="3" creationId="{FEAEBCA6-209A-8C82-73DC-52B14CC3A6C1}"/>
          </ac:spMkLst>
        </pc:spChg>
        <pc:spChg chg="add mod">
          <ac:chgData name="Mikołaj Stolarski" userId="S::86635@uksw.edu.pl::667eb8cd-73b1-4504-afff-dbec586ee53a" providerId="AD" clId="Web-{EFCFDDB6-A96A-43AB-8FD0-B28C65B349EE}" dt="2025-12-16T07:04:17.373" v="59" actId="20577"/>
          <ac:spMkLst>
            <pc:docMk/>
            <pc:sldMk cId="3308640725" sldId="263"/>
            <ac:spMk id="4" creationId="{24A492F0-7099-3B09-FAF1-921643B7CB09}"/>
          </ac:spMkLst>
        </pc:spChg>
      </pc:sldChg>
    </pc:docChg>
  </pc:docChgLst>
  <pc:docChgLst>
    <pc:chgData name="Mikołaj Stolarski" userId="S::86635@uksw.edu.pl::667eb8cd-73b1-4504-afff-dbec586ee53a" providerId="AD" clId="Web-{8C59A885-A1EB-46A5-A6D6-88ECAC7E3112}"/>
    <pc:docChg chg="addSld modSld modSection">
      <pc:chgData name="Mikołaj Stolarski" userId="S::86635@uksw.edu.pl::667eb8cd-73b1-4504-afff-dbec586ee53a" providerId="AD" clId="Web-{8C59A885-A1EB-46A5-A6D6-88ECAC7E3112}" dt="2026-01-09T07:05:34.732" v="60" actId="20577"/>
      <pc:docMkLst>
        <pc:docMk/>
      </pc:docMkLst>
      <pc:sldChg chg="modSp new">
        <pc:chgData name="Mikołaj Stolarski" userId="S::86635@uksw.edu.pl::667eb8cd-73b1-4504-afff-dbec586ee53a" providerId="AD" clId="Web-{8C59A885-A1EB-46A5-A6D6-88ECAC7E3112}" dt="2026-01-09T07:05:34.732" v="60" actId="20577"/>
        <pc:sldMkLst>
          <pc:docMk/>
          <pc:sldMk cId="4150133785" sldId="271"/>
        </pc:sldMkLst>
        <pc:spChg chg="mod">
          <ac:chgData name="Mikołaj Stolarski" userId="S::86635@uksw.edu.pl::667eb8cd-73b1-4504-afff-dbec586ee53a" providerId="AD" clId="Web-{8C59A885-A1EB-46A5-A6D6-88ECAC7E3112}" dt="2026-01-09T06:48:51.191" v="4" actId="20577"/>
          <ac:spMkLst>
            <pc:docMk/>
            <pc:sldMk cId="4150133785" sldId="271"/>
            <ac:spMk id="2" creationId="{AB6DE984-7F24-B168-FAE4-F45E51DB9934}"/>
          </ac:spMkLst>
        </pc:spChg>
        <pc:spChg chg="mod">
          <ac:chgData name="Mikołaj Stolarski" userId="S::86635@uksw.edu.pl::667eb8cd-73b1-4504-afff-dbec586ee53a" providerId="AD" clId="Web-{8C59A885-A1EB-46A5-A6D6-88ECAC7E3112}" dt="2026-01-09T07:05:34.732" v="60" actId="20577"/>
          <ac:spMkLst>
            <pc:docMk/>
            <pc:sldMk cId="4150133785" sldId="271"/>
            <ac:spMk id="3" creationId="{16CC748D-DBB5-8712-5676-C5F23EC4D8B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08D24E-00F6-4227-8B46-8A2F6F3EAA35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F858CE5-5F89-49F3-AD81-3C6E64D09673}">
      <dgm:prSet/>
      <dgm:spPr/>
      <dgm:t>
        <a:bodyPr/>
        <a:lstStyle/>
        <a:p>
          <a:pPr>
            <a:defRPr cap="all"/>
          </a:pPr>
          <a:r>
            <a:rPr lang="pl-PL"/>
            <a:t>Prasówka – przedstawienie ciekawostek z artykułów / filmów dotyczących zarządzania psychospołecznymi warunkami pracy</a:t>
          </a:r>
          <a:endParaRPr lang="en-US"/>
        </a:p>
      </dgm:t>
    </dgm:pt>
    <dgm:pt modelId="{AAE909DD-FCF4-4081-96D7-600E1EEEDA78}" type="parTrans" cxnId="{589A6853-B400-4445-81A9-E552ACC689AA}">
      <dgm:prSet/>
      <dgm:spPr/>
      <dgm:t>
        <a:bodyPr/>
        <a:lstStyle/>
        <a:p>
          <a:endParaRPr lang="en-US"/>
        </a:p>
      </dgm:t>
    </dgm:pt>
    <dgm:pt modelId="{A5694323-AC32-4193-A6A5-C1C5C1C57AD4}" type="sibTrans" cxnId="{589A6853-B400-4445-81A9-E552ACC689AA}">
      <dgm:prSet/>
      <dgm:spPr/>
      <dgm:t>
        <a:bodyPr/>
        <a:lstStyle/>
        <a:p>
          <a:endParaRPr lang="en-US"/>
        </a:p>
      </dgm:t>
    </dgm:pt>
    <dgm:pt modelId="{2B3112B3-0889-42F6-9C76-8BF5A41172FB}">
      <dgm:prSet/>
      <dgm:spPr/>
      <dgm:t>
        <a:bodyPr/>
        <a:lstStyle/>
        <a:p>
          <a:pPr>
            <a:defRPr cap="all"/>
          </a:pPr>
          <a:r>
            <a:rPr lang="pl-PL"/>
            <a:t>Przedstawienie i omówienie modeli związanych z zarządzaniem psychospołecznymi warunkami pracy</a:t>
          </a:r>
          <a:endParaRPr lang="en-US"/>
        </a:p>
      </dgm:t>
    </dgm:pt>
    <dgm:pt modelId="{45ED1444-1B9B-400E-9607-B3F0F7120064}" type="parTrans" cxnId="{761719E0-5290-4488-8C0E-730C8BD5612F}">
      <dgm:prSet/>
      <dgm:spPr/>
      <dgm:t>
        <a:bodyPr/>
        <a:lstStyle/>
        <a:p>
          <a:endParaRPr lang="en-US"/>
        </a:p>
      </dgm:t>
    </dgm:pt>
    <dgm:pt modelId="{812FBCB7-008C-4049-8EAE-08C1EBEB5291}" type="sibTrans" cxnId="{761719E0-5290-4488-8C0E-730C8BD5612F}">
      <dgm:prSet/>
      <dgm:spPr/>
      <dgm:t>
        <a:bodyPr/>
        <a:lstStyle/>
        <a:p>
          <a:endParaRPr lang="en-US"/>
        </a:p>
      </dgm:t>
    </dgm:pt>
    <dgm:pt modelId="{A6D9257D-DF6A-44BA-ABC0-4376D2FF4634}">
      <dgm:prSet/>
      <dgm:spPr/>
      <dgm:t>
        <a:bodyPr/>
        <a:lstStyle/>
        <a:p>
          <a:pPr>
            <a:defRPr cap="all"/>
          </a:pPr>
          <a:r>
            <a:rPr lang="pl-PL"/>
            <a:t>Prezentacja projektu badawczego</a:t>
          </a:r>
          <a:endParaRPr lang="en-US"/>
        </a:p>
      </dgm:t>
    </dgm:pt>
    <dgm:pt modelId="{EAC9B340-9007-4481-8ADC-60140A3BCD9A}" type="parTrans" cxnId="{2FEFACEE-4DA3-437A-97F1-8E3088EF83AA}">
      <dgm:prSet/>
      <dgm:spPr/>
      <dgm:t>
        <a:bodyPr/>
        <a:lstStyle/>
        <a:p>
          <a:endParaRPr lang="en-US"/>
        </a:p>
      </dgm:t>
    </dgm:pt>
    <dgm:pt modelId="{50188D85-1554-401A-A4B2-13223380F040}" type="sibTrans" cxnId="{2FEFACEE-4DA3-437A-97F1-8E3088EF83AA}">
      <dgm:prSet/>
      <dgm:spPr/>
      <dgm:t>
        <a:bodyPr/>
        <a:lstStyle/>
        <a:p>
          <a:endParaRPr lang="en-US"/>
        </a:p>
      </dgm:t>
    </dgm:pt>
    <dgm:pt modelId="{C1A567C1-A4D1-4879-92A9-B46BE3A25D9D}">
      <dgm:prSet phldr="0"/>
      <dgm:spPr/>
      <dgm:t>
        <a:bodyPr/>
        <a:lstStyle/>
        <a:p>
          <a:pPr>
            <a:defRPr cap="all"/>
          </a:pPr>
          <a:r>
            <a:rPr lang="pl-PL" dirty="0">
              <a:latin typeface="Neue Haas Grotesk Text Pro"/>
            </a:rPr>
            <a:t>Kolokwium</a:t>
          </a:r>
        </a:p>
      </dgm:t>
    </dgm:pt>
    <dgm:pt modelId="{61DE6066-ACA8-4FCB-9BAA-EA541F0A5EF4}" type="parTrans" cxnId="{84678BE2-1472-49AB-B19B-660687777431}">
      <dgm:prSet/>
      <dgm:spPr/>
    </dgm:pt>
    <dgm:pt modelId="{BACE96F5-C765-4CB6-B65B-7F5F4F16C2B3}" type="sibTrans" cxnId="{84678BE2-1472-49AB-B19B-660687777431}">
      <dgm:prSet/>
      <dgm:spPr/>
      <dgm:t>
        <a:bodyPr/>
        <a:lstStyle/>
        <a:p>
          <a:endParaRPr lang="en-US"/>
        </a:p>
      </dgm:t>
    </dgm:pt>
    <dgm:pt modelId="{7F64C4DD-7CB4-47DF-8D55-6AE82A0DA794}" type="pres">
      <dgm:prSet presAssocID="{0708D24E-00F6-4227-8B46-8A2F6F3EAA35}" presName="outerComposite" presStyleCnt="0">
        <dgm:presLayoutVars>
          <dgm:chMax val="5"/>
          <dgm:dir/>
          <dgm:resizeHandles val="exact"/>
        </dgm:presLayoutVars>
      </dgm:prSet>
      <dgm:spPr/>
    </dgm:pt>
    <dgm:pt modelId="{A9151F2D-3771-40D1-B02F-B60538367E4B}" type="pres">
      <dgm:prSet presAssocID="{0708D24E-00F6-4227-8B46-8A2F6F3EAA35}" presName="dummyMaxCanvas" presStyleCnt="0">
        <dgm:presLayoutVars/>
      </dgm:prSet>
      <dgm:spPr/>
    </dgm:pt>
    <dgm:pt modelId="{64A3A9FD-904D-49F4-9FD0-F15E38A376E1}" type="pres">
      <dgm:prSet presAssocID="{0708D24E-00F6-4227-8B46-8A2F6F3EAA35}" presName="FourNodes_1" presStyleLbl="node1" presStyleIdx="0" presStyleCnt="4">
        <dgm:presLayoutVars>
          <dgm:bulletEnabled val="1"/>
        </dgm:presLayoutVars>
      </dgm:prSet>
      <dgm:spPr/>
    </dgm:pt>
    <dgm:pt modelId="{FDA38A58-F4D8-458E-BCBC-AEECCA8E3854}" type="pres">
      <dgm:prSet presAssocID="{0708D24E-00F6-4227-8B46-8A2F6F3EAA35}" presName="FourNodes_2" presStyleLbl="node1" presStyleIdx="1" presStyleCnt="4">
        <dgm:presLayoutVars>
          <dgm:bulletEnabled val="1"/>
        </dgm:presLayoutVars>
      </dgm:prSet>
      <dgm:spPr/>
    </dgm:pt>
    <dgm:pt modelId="{B3013A9D-1D4F-4FD0-92DE-97DF2D31D9F7}" type="pres">
      <dgm:prSet presAssocID="{0708D24E-00F6-4227-8B46-8A2F6F3EAA35}" presName="FourNodes_3" presStyleLbl="node1" presStyleIdx="2" presStyleCnt="4">
        <dgm:presLayoutVars>
          <dgm:bulletEnabled val="1"/>
        </dgm:presLayoutVars>
      </dgm:prSet>
      <dgm:spPr/>
    </dgm:pt>
    <dgm:pt modelId="{D0CB66DB-CF17-46EF-8ED4-3FA1152AE0F4}" type="pres">
      <dgm:prSet presAssocID="{0708D24E-00F6-4227-8B46-8A2F6F3EAA35}" presName="FourNodes_4" presStyleLbl="node1" presStyleIdx="3" presStyleCnt="4">
        <dgm:presLayoutVars>
          <dgm:bulletEnabled val="1"/>
        </dgm:presLayoutVars>
      </dgm:prSet>
      <dgm:spPr/>
    </dgm:pt>
    <dgm:pt modelId="{46AD5165-F8E3-44D1-88EB-F2B5910B0C12}" type="pres">
      <dgm:prSet presAssocID="{0708D24E-00F6-4227-8B46-8A2F6F3EAA35}" presName="FourConn_1-2" presStyleLbl="fgAccFollowNode1" presStyleIdx="0" presStyleCnt="3">
        <dgm:presLayoutVars>
          <dgm:bulletEnabled val="1"/>
        </dgm:presLayoutVars>
      </dgm:prSet>
      <dgm:spPr/>
    </dgm:pt>
    <dgm:pt modelId="{F5463135-165C-4EDD-8B5D-1F8ECCB5ABB1}" type="pres">
      <dgm:prSet presAssocID="{0708D24E-00F6-4227-8B46-8A2F6F3EAA35}" presName="FourConn_2-3" presStyleLbl="fgAccFollowNode1" presStyleIdx="1" presStyleCnt="3">
        <dgm:presLayoutVars>
          <dgm:bulletEnabled val="1"/>
        </dgm:presLayoutVars>
      </dgm:prSet>
      <dgm:spPr/>
    </dgm:pt>
    <dgm:pt modelId="{ADA111D8-F8FB-4BD6-B429-F50DC0694ED9}" type="pres">
      <dgm:prSet presAssocID="{0708D24E-00F6-4227-8B46-8A2F6F3EAA35}" presName="FourConn_3-4" presStyleLbl="fgAccFollowNode1" presStyleIdx="2" presStyleCnt="3">
        <dgm:presLayoutVars>
          <dgm:bulletEnabled val="1"/>
        </dgm:presLayoutVars>
      </dgm:prSet>
      <dgm:spPr/>
    </dgm:pt>
    <dgm:pt modelId="{2FD3E1B2-ECCA-43E6-9500-831E091F97B2}" type="pres">
      <dgm:prSet presAssocID="{0708D24E-00F6-4227-8B46-8A2F6F3EAA35}" presName="FourNodes_1_text" presStyleLbl="node1" presStyleIdx="3" presStyleCnt="4">
        <dgm:presLayoutVars>
          <dgm:bulletEnabled val="1"/>
        </dgm:presLayoutVars>
      </dgm:prSet>
      <dgm:spPr/>
    </dgm:pt>
    <dgm:pt modelId="{7FCAF428-CE92-4C7D-AB8C-6B2B7E956CD9}" type="pres">
      <dgm:prSet presAssocID="{0708D24E-00F6-4227-8B46-8A2F6F3EAA35}" presName="FourNodes_2_text" presStyleLbl="node1" presStyleIdx="3" presStyleCnt="4">
        <dgm:presLayoutVars>
          <dgm:bulletEnabled val="1"/>
        </dgm:presLayoutVars>
      </dgm:prSet>
      <dgm:spPr/>
    </dgm:pt>
    <dgm:pt modelId="{3B8D987D-795C-416E-B98C-2732DE3C9EA3}" type="pres">
      <dgm:prSet presAssocID="{0708D24E-00F6-4227-8B46-8A2F6F3EAA35}" presName="FourNodes_3_text" presStyleLbl="node1" presStyleIdx="3" presStyleCnt="4">
        <dgm:presLayoutVars>
          <dgm:bulletEnabled val="1"/>
        </dgm:presLayoutVars>
      </dgm:prSet>
      <dgm:spPr/>
    </dgm:pt>
    <dgm:pt modelId="{A1BBCA50-9C0E-4423-B16A-93BDC75FD30C}" type="pres">
      <dgm:prSet presAssocID="{0708D24E-00F6-4227-8B46-8A2F6F3EAA3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E283B502-59E7-42BA-A6FD-0FF86180300B}" type="presOf" srcId="{2B3112B3-0889-42F6-9C76-8BF5A41172FB}" destId="{FDA38A58-F4D8-458E-BCBC-AEECCA8E3854}" srcOrd="0" destOrd="0" presId="urn:microsoft.com/office/officeart/2005/8/layout/vProcess5"/>
    <dgm:cxn modelId="{E125EF1F-5C0A-4E40-A6F5-89DB5F61C52D}" type="presOf" srcId="{5F858CE5-5F89-49F3-AD81-3C6E64D09673}" destId="{64A3A9FD-904D-49F4-9FD0-F15E38A376E1}" srcOrd="0" destOrd="0" presId="urn:microsoft.com/office/officeart/2005/8/layout/vProcess5"/>
    <dgm:cxn modelId="{58E99221-2E1A-4907-BD76-AF3FEB2A0126}" type="presOf" srcId="{C1A567C1-A4D1-4879-92A9-B46BE3A25D9D}" destId="{D0CB66DB-CF17-46EF-8ED4-3FA1152AE0F4}" srcOrd="0" destOrd="0" presId="urn:microsoft.com/office/officeart/2005/8/layout/vProcess5"/>
    <dgm:cxn modelId="{1984ED2B-FF88-4A3B-A762-37AF3D75A3DB}" type="presOf" srcId="{0708D24E-00F6-4227-8B46-8A2F6F3EAA35}" destId="{7F64C4DD-7CB4-47DF-8D55-6AE82A0DA794}" srcOrd="0" destOrd="0" presId="urn:microsoft.com/office/officeart/2005/8/layout/vProcess5"/>
    <dgm:cxn modelId="{83AFC34A-9F5C-49E2-8C87-E8B5C05E7368}" type="presOf" srcId="{C1A567C1-A4D1-4879-92A9-B46BE3A25D9D}" destId="{A1BBCA50-9C0E-4423-B16A-93BDC75FD30C}" srcOrd="1" destOrd="0" presId="urn:microsoft.com/office/officeart/2005/8/layout/vProcess5"/>
    <dgm:cxn modelId="{A501746D-12E2-455A-906D-081B883BD206}" type="presOf" srcId="{A5694323-AC32-4193-A6A5-C1C5C1C57AD4}" destId="{46AD5165-F8E3-44D1-88EB-F2B5910B0C12}" srcOrd="0" destOrd="0" presId="urn:microsoft.com/office/officeart/2005/8/layout/vProcess5"/>
    <dgm:cxn modelId="{589A6853-B400-4445-81A9-E552ACC689AA}" srcId="{0708D24E-00F6-4227-8B46-8A2F6F3EAA35}" destId="{5F858CE5-5F89-49F3-AD81-3C6E64D09673}" srcOrd="0" destOrd="0" parTransId="{AAE909DD-FCF4-4081-96D7-600E1EEEDA78}" sibTransId="{A5694323-AC32-4193-A6A5-C1C5C1C57AD4}"/>
    <dgm:cxn modelId="{4E63FB7C-BC00-4F6A-87FC-7944EEE69F1C}" type="presOf" srcId="{812FBCB7-008C-4049-8EAE-08C1EBEB5291}" destId="{F5463135-165C-4EDD-8B5D-1F8ECCB5ABB1}" srcOrd="0" destOrd="0" presId="urn:microsoft.com/office/officeart/2005/8/layout/vProcess5"/>
    <dgm:cxn modelId="{57056282-E20E-447B-A9E9-CE0927E7BF3F}" type="presOf" srcId="{50188D85-1554-401A-A4B2-13223380F040}" destId="{ADA111D8-F8FB-4BD6-B429-F50DC0694ED9}" srcOrd="0" destOrd="0" presId="urn:microsoft.com/office/officeart/2005/8/layout/vProcess5"/>
    <dgm:cxn modelId="{0B0E5F8B-DC70-4E44-9E43-96A8F0E54EA3}" type="presOf" srcId="{5F858CE5-5F89-49F3-AD81-3C6E64D09673}" destId="{2FD3E1B2-ECCA-43E6-9500-831E091F97B2}" srcOrd="1" destOrd="0" presId="urn:microsoft.com/office/officeart/2005/8/layout/vProcess5"/>
    <dgm:cxn modelId="{34AC0FC1-0CD7-4C76-BA16-E7C1D111B94C}" type="presOf" srcId="{2B3112B3-0889-42F6-9C76-8BF5A41172FB}" destId="{7FCAF428-CE92-4C7D-AB8C-6B2B7E956CD9}" srcOrd="1" destOrd="0" presId="urn:microsoft.com/office/officeart/2005/8/layout/vProcess5"/>
    <dgm:cxn modelId="{C9C208C8-8B70-43F0-9EC0-F1BC11D873AC}" type="presOf" srcId="{A6D9257D-DF6A-44BA-ABC0-4376D2FF4634}" destId="{B3013A9D-1D4F-4FD0-92DE-97DF2D31D9F7}" srcOrd="0" destOrd="0" presId="urn:microsoft.com/office/officeart/2005/8/layout/vProcess5"/>
    <dgm:cxn modelId="{761719E0-5290-4488-8C0E-730C8BD5612F}" srcId="{0708D24E-00F6-4227-8B46-8A2F6F3EAA35}" destId="{2B3112B3-0889-42F6-9C76-8BF5A41172FB}" srcOrd="1" destOrd="0" parTransId="{45ED1444-1B9B-400E-9607-B3F0F7120064}" sibTransId="{812FBCB7-008C-4049-8EAE-08C1EBEB5291}"/>
    <dgm:cxn modelId="{84678BE2-1472-49AB-B19B-660687777431}" srcId="{0708D24E-00F6-4227-8B46-8A2F6F3EAA35}" destId="{C1A567C1-A4D1-4879-92A9-B46BE3A25D9D}" srcOrd="3" destOrd="0" parTransId="{61DE6066-ACA8-4FCB-9BAA-EA541F0A5EF4}" sibTransId="{BACE96F5-C765-4CB6-B65B-7F5F4F16C2B3}"/>
    <dgm:cxn modelId="{2FEFACEE-4DA3-437A-97F1-8E3088EF83AA}" srcId="{0708D24E-00F6-4227-8B46-8A2F6F3EAA35}" destId="{A6D9257D-DF6A-44BA-ABC0-4376D2FF4634}" srcOrd="2" destOrd="0" parTransId="{EAC9B340-9007-4481-8ADC-60140A3BCD9A}" sibTransId="{50188D85-1554-401A-A4B2-13223380F040}"/>
    <dgm:cxn modelId="{8914A3FE-297E-4EA7-89F7-B94532D675B7}" type="presOf" srcId="{A6D9257D-DF6A-44BA-ABC0-4376D2FF4634}" destId="{3B8D987D-795C-416E-B98C-2732DE3C9EA3}" srcOrd="1" destOrd="0" presId="urn:microsoft.com/office/officeart/2005/8/layout/vProcess5"/>
    <dgm:cxn modelId="{B86A35C6-B42C-4666-BE96-63B172D732E0}" type="presParOf" srcId="{7F64C4DD-7CB4-47DF-8D55-6AE82A0DA794}" destId="{A9151F2D-3771-40D1-B02F-B60538367E4B}" srcOrd="0" destOrd="0" presId="urn:microsoft.com/office/officeart/2005/8/layout/vProcess5"/>
    <dgm:cxn modelId="{9D833AE8-8510-4E23-BEEB-9FD12A2F6B25}" type="presParOf" srcId="{7F64C4DD-7CB4-47DF-8D55-6AE82A0DA794}" destId="{64A3A9FD-904D-49F4-9FD0-F15E38A376E1}" srcOrd="1" destOrd="0" presId="urn:microsoft.com/office/officeart/2005/8/layout/vProcess5"/>
    <dgm:cxn modelId="{677D7D86-BC70-4047-894F-6AB4222DC8EC}" type="presParOf" srcId="{7F64C4DD-7CB4-47DF-8D55-6AE82A0DA794}" destId="{FDA38A58-F4D8-458E-BCBC-AEECCA8E3854}" srcOrd="2" destOrd="0" presId="urn:microsoft.com/office/officeart/2005/8/layout/vProcess5"/>
    <dgm:cxn modelId="{985640A3-818B-4F3B-A381-5ECCBB34A8FD}" type="presParOf" srcId="{7F64C4DD-7CB4-47DF-8D55-6AE82A0DA794}" destId="{B3013A9D-1D4F-4FD0-92DE-97DF2D31D9F7}" srcOrd="3" destOrd="0" presId="urn:microsoft.com/office/officeart/2005/8/layout/vProcess5"/>
    <dgm:cxn modelId="{330B7D2B-9D16-4841-9F5E-B7BE7B76AB4E}" type="presParOf" srcId="{7F64C4DD-7CB4-47DF-8D55-6AE82A0DA794}" destId="{D0CB66DB-CF17-46EF-8ED4-3FA1152AE0F4}" srcOrd="4" destOrd="0" presId="urn:microsoft.com/office/officeart/2005/8/layout/vProcess5"/>
    <dgm:cxn modelId="{0CFCDCC1-1984-4145-A436-489FA5EB1608}" type="presParOf" srcId="{7F64C4DD-7CB4-47DF-8D55-6AE82A0DA794}" destId="{46AD5165-F8E3-44D1-88EB-F2B5910B0C12}" srcOrd="5" destOrd="0" presId="urn:microsoft.com/office/officeart/2005/8/layout/vProcess5"/>
    <dgm:cxn modelId="{6AD1D26C-3726-48FF-8366-A1051AEFA374}" type="presParOf" srcId="{7F64C4DD-7CB4-47DF-8D55-6AE82A0DA794}" destId="{F5463135-165C-4EDD-8B5D-1F8ECCB5ABB1}" srcOrd="6" destOrd="0" presId="urn:microsoft.com/office/officeart/2005/8/layout/vProcess5"/>
    <dgm:cxn modelId="{E9DE99B1-F92A-4D87-8FE5-F4B815E60F2E}" type="presParOf" srcId="{7F64C4DD-7CB4-47DF-8D55-6AE82A0DA794}" destId="{ADA111D8-F8FB-4BD6-B429-F50DC0694ED9}" srcOrd="7" destOrd="0" presId="urn:microsoft.com/office/officeart/2005/8/layout/vProcess5"/>
    <dgm:cxn modelId="{4DA642D9-834C-4CF2-AA19-E9C0E7C802DF}" type="presParOf" srcId="{7F64C4DD-7CB4-47DF-8D55-6AE82A0DA794}" destId="{2FD3E1B2-ECCA-43E6-9500-831E091F97B2}" srcOrd="8" destOrd="0" presId="urn:microsoft.com/office/officeart/2005/8/layout/vProcess5"/>
    <dgm:cxn modelId="{D27686D4-494C-48E7-8DA2-A7921A8A4227}" type="presParOf" srcId="{7F64C4DD-7CB4-47DF-8D55-6AE82A0DA794}" destId="{7FCAF428-CE92-4C7D-AB8C-6B2B7E956CD9}" srcOrd="9" destOrd="0" presId="urn:microsoft.com/office/officeart/2005/8/layout/vProcess5"/>
    <dgm:cxn modelId="{61FAFAD9-9F74-47D8-914D-309E46A5C7A3}" type="presParOf" srcId="{7F64C4DD-7CB4-47DF-8D55-6AE82A0DA794}" destId="{3B8D987D-795C-416E-B98C-2732DE3C9EA3}" srcOrd="10" destOrd="0" presId="urn:microsoft.com/office/officeart/2005/8/layout/vProcess5"/>
    <dgm:cxn modelId="{25182762-7B92-4426-83EC-3ED96620EFC4}" type="presParOf" srcId="{7F64C4DD-7CB4-47DF-8D55-6AE82A0DA794}" destId="{A1BBCA50-9C0E-4423-B16A-93BDC75FD30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A3A9FD-904D-49F4-9FD0-F15E38A376E1}">
      <dsp:nvSpPr>
        <dsp:cNvPr id="0" name=""/>
        <dsp:cNvSpPr/>
      </dsp:nvSpPr>
      <dsp:spPr>
        <a:xfrm>
          <a:off x="0" y="0"/>
          <a:ext cx="4640730" cy="10575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200" kern="1200"/>
            <a:t>Prasówka – przedstawienie ciekawostek z artykułów / filmów dotyczących zarządzania psychospołecznymi warunkami pracy</a:t>
          </a:r>
          <a:endParaRPr lang="en-US" sz="1200" kern="1200"/>
        </a:p>
      </dsp:txBody>
      <dsp:txXfrm>
        <a:off x="30976" y="30976"/>
        <a:ext cx="3410143" cy="995635"/>
      </dsp:txXfrm>
    </dsp:sp>
    <dsp:sp modelId="{FDA38A58-F4D8-458E-BCBC-AEECCA8E3854}">
      <dsp:nvSpPr>
        <dsp:cNvPr id="0" name=""/>
        <dsp:cNvSpPr/>
      </dsp:nvSpPr>
      <dsp:spPr>
        <a:xfrm>
          <a:off x="388661" y="1249876"/>
          <a:ext cx="4640730" cy="1057587"/>
        </a:xfrm>
        <a:prstGeom prst="roundRect">
          <a:avLst>
            <a:gd name="adj" fmla="val 10000"/>
          </a:avLst>
        </a:prstGeom>
        <a:solidFill>
          <a:schemeClr val="accent2">
            <a:hueOff val="-5316146"/>
            <a:satOff val="5805"/>
            <a:lumOff val="-20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200" kern="1200"/>
            <a:t>Przedstawienie i omówienie modeli związanych z zarządzaniem psychospołecznymi warunkami pracy</a:t>
          </a:r>
          <a:endParaRPr lang="en-US" sz="1200" kern="1200"/>
        </a:p>
      </dsp:txBody>
      <dsp:txXfrm>
        <a:off x="419637" y="1280852"/>
        <a:ext cx="3502685" cy="995635"/>
      </dsp:txXfrm>
    </dsp:sp>
    <dsp:sp modelId="{B3013A9D-1D4F-4FD0-92DE-97DF2D31D9F7}">
      <dsp:nvSpPr>
        <dsp:cNvPr id="0" name=""/>
        <dsp:cNvSpPr/>
      </dsp:nvSpPr>
      <dsp:spPr>
        <a:xfrm>
          <a:off x="771521" y="2499752"/>
          <a:ext cx="4640730" cy="1057587"/>
        </a:xfrm>
        <a:prstGeom prst="roundRect">
          <a:avLst>
            <a:gd name="adj" fmla="val 10000"/>
          </a:avLst>
        </a:prstGeom>
        <a:solidFill>
          <a:schemeClr val="accent2">
            <a:hueOff val="-10632293"/>
            <a:satOff val="11611"/>
            <a:lumOff val="-40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200" kern="1200"/>
            <a:t>Prezentacja projektu badawczego</a:t>
          </a:r>
          <a:endParaRPr lang="en-US" sz="1200" kern="1200"/>
        </a:p>
      </dsp:txBody>
      <dsp:txXfrm>
        <a:off x="802497" y="2530728"/>
        <a:ext cx="3508486" cy="995635"/>
      </dsp:txXfrm>
    </dsp:sp>
    <dsp:sp modelId="{D0CB66DB-CF17-46EF-8ED4-3FA1152AE0F4}">
      <dsp:nvSpPr>
        <dsp:cNvPr id="0" name=""/>
        <dsp:cNvSpPr/>
      </dsp:nvSpPr>
      <dsp:spPr>
        <a:xfrm>
          <a:off x="1160182" y="3749629"/>
          <a:ext cx="4640730" cy="1057587"/>
        </a:xfrm>
        <a:prstGeom prst="roundRect">
          <a:avLst>
            <a:gd name="adj" fmla="val 10000"/>
          </a:avLst>
        </a:prstGeom>
        <a:solidFill>
          <a:schemeClr val="accent2">
            <a:hueOff val="-15948439"/>
            <a:satOff val="17416"/>
            <a:lumOff val="-60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200" kern="1200" dirty="0">
              <a:latin typeface="Neue Haas Grotesk Text Pro"/>
            </a:rPr>
            <a:t>Kolokwium</a:t>
          </a:r>
        </a:p>
      </dsp:txBody>
      <dsp:txXfrm>
        <a:off x="1191158" y="3780605"/>
        <a:ext cx="3502685" cy="995635"/>
      </dsp:txXfrm>
    </dsp:sp>
    <dsp:sp modelId="{46AD5165-F8E3-44D1-88EB-F2B5910B0C12}">
      <dsp:nvSpPr>
        <dsp:cNvPr id="0" name=""/>
        <dsp:cNvSpPr/>
      </dsp:nvSpPr>
      <dsp:spPr>
        <a:xfrm>
          <a:off x="3953298" y="810016"/>
          <a:ext cx="687432" cy="68743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4107970" y="810016"/>
        <a:ext cx="378088" cy="517293"/>
      </dsp:txXfrm>
    </dsp:sp>
    <dsp:sp modelId="{F5463135-165C-4EDD-8B5D-1F8ECCB5ABB1}">
      <dsp:nvSpPr>
        <dsp:cNvPr id="0" name=""/>
        <dsp:cNvSpPr/>
      </dsp:nvSpPr>
      <dsp:spPr>
        <a:xfrm>
          <a:off x="4341959" y="2059892"/>
          <a:ext cx="687432" cy="68743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207828"/>
            <a:satOff val="1947"/>
            <a:lumOff val="-3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207828"/>
              <a:satOff val="1947"/>
              <a:lumOff val="-3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4496631" y="2059892"/>
        <a:ext cx="378088" cy="517293"/>
      </dsp:txXfrm>
    </dsp:sp>
    <dsp:sp modelId="{ADA111D8-F8FB-4BD6-B429-F50DC0694ED9}">
      <dsp:nvSpPr>
        <dsp:cNvPr id="0" name=""/>
        <dsp:cNvSpPr/>
      </dsp:nvSpPr>
      <dsp:spPr>
        <a:xfrm>
          <a:off x="4724819" y="3309768"/>
          <a:ext cx="687432" cy="687432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6415656"/>
            <a:satOff val="3893"/>
            <a:lumOff val="-62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415656"/>
              <a:satOff val="3893"/>
              <a:lumOff val="-6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4879491" y="3309768"/>
        <a:ext cx="378088" cy="5172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sv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2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483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6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2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2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87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6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3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30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77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office365uksw.sharepoint.com/:p:/t/S_2025_2026Zarzdzaniepsychospoecznymiwarunkamipracy/EUxvrcGTTeZInXpyPhob-jgBbp-MV-4vnb15YUuYs0UR0Q?e=OIMGJ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802/675164" TargetMode="External"/><Relationship Id="rId2" Type="http://schemas.openxmlformats.org/officeDocument/2006/relationships/hyperlink" Target="http://chrome-extension:/efaidnbmnnnibpcajpcglclefindmkaj/https:/osha.europa.eu/sites/default/files/documents/Guidance-for-workplaces-support-individuals-experiencing-mental-health-problems_EN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manticscholar.org/" TargetMode="External"/><Relationship Id="rId3" Type="http://schemas.openxmlformats.org/officeDocument/2006/relationships/hyperlink" Target="http://www.ciop.pl/" TargetMode="External"/><Relationship Id="rId7" Type="http://schemas.openxmlformats.org/officeDocument/2006/relationships/hyperlink" Target="https://pubmed.ncbi.nlm.nih.gov/" TargetMode="External"/><Relationship Id="rId2" Type="http://schemas.openxmlformats.org/officeDocument/2006/relationships/hyperlink" Target="https://www.mendeley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edpr.imp.lodz.pl/" TargetMode="External"/><Relationship Id="rId5" Type="http://schemas.openxmlformats.org/officeDocument/2006/relationships/hyperlink" Target="https://zij.edu.pl/" TargetMode="External"/><Relationship Id="rId4" Type="http://schemas.openxmlformats.org/officeDocument/2006/relationships/hyperlink" Target="https://scholar.google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973716E-899A-63BF-363A-49436BD6E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US" sz="2200" dirty="0" err="1"/>
              <a:t>Zarządzanie</a:t>
            </a:r>
            <a:r>
              <a:rPr lang="en-US" sz="2200" dirty="0"/>
              <a:t> </a:t>
            </a:r>
            <a:r>
              <a:rPr lang="en-US" sz="2200" dirty="0" err="1"/>
              <a:t>psychospołecznymi</a:t>
            </a:r>
            <a:r>
              <a:rPr lang="en-US" sz="2200" dirty="0"/>
              <a:t> </a:t>
            </a:r>
            <a:r>
              <a:rPr lang="en-US" sz="2200" dirty="0" err="1"/>
              <a:t>warunkami</a:t>
            </a:r>
            <a:r>
              <a:rPr lang="en-US" sz="2200" dirty="0"/>
              <a:t> </a:t>
            </a:r>
            <a:r>
              <a:rPr lang="en-US" sz="2200" dirty="0" err="1"/>
              <a:t>pracy</a:t>
            </a:r>
            <a:endParaRPr lang="en-US" sz="22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1272730-3CA7-BEC5-BE85-74E35C1B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0491" y="4713514"/>
            <a:ext cx="3930256" cy="1126847"/>
          </a:xfrm>
        </p:spPr>
        <p:txBody>
          <a:bodyPr anchor="b">
            <a:normAutofit/>
          </a:bodyPr>
          <a:lstStyle/>
          <a:p>
            <a:r>
              <a:rPr lang="pl-PL"/>
              <a:t>dr Mikołaj Stolarski</a:t>
            </a:r>
            <a:endParaRPr lang="en-US"/>
          </a:p>
        </p:txBody>
      </p:sp>
      <p:cxnSp>
        <p:nvCxnSpPr>
          <p:cNvPr id="23" name="Straight Connector 17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Wideo 3" descr="Osoby na spotkaniu">
            <a:extLst>
              <a:ext uri="{FF2B5EF4-FFF2-40B4-BE49-F238E27FC236}">
                <a16:creationId xmlns:a16="http://schemas.microsoft.com/office/drawing/2014/main" id="{A3D5ABB1-E06D-AD7E-9524-A5541F2400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24500" y="1726864"/>
            <a:ext cx="6069273" cy="34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5707AE0-C614-093E-1C64-0E24FB14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prasówki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6EA4327-2AB5-5CC6-1260-CC02565E3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Link do prasówki: </a:t>
            </a:r>
            <a:r>
              <a:rPr lang="pl-PL" dirty="0">
                <a:ea typeface="+mn-lt"/>
                <a:cs typeface="+mn-lt"/>
                <a:hlinkClick r:id="rId2"/>
              </a:rPr>
              <a:t>Zarządzanie psychospołecznymi warunkami pracy prasówka_2025_2026_przykład.pptx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74339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B168A7-66FE-4359-9866-CBB841A72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96070CF-CCF6-66A8-548F-C60005D8E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4" y="1091868"/>
            <a:ext cx="4147804" cy="20421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sz="2500"/>
              <a:t>Inny przykład:</a:t>
            </a:r>
            <a:br>
              <a:rPr lang="pl-PL" sz="2500"/>
            </a:br>
            <a:r>
              <a:rPr lang="pl-PL" sz="2500" b="0">
                <a:ea typeface="+mj-lt"/>
                <a:cs typeface="+mj-lt"/>
                <a:hlinkClick r:id="rId2"/>
              </a:rPr>
              <a:t>A review of good workplace practices to support individuals experiencing mental health problems</a:t>
            </a:r>
            <a:endParaRPr lang="pl-PL" sz="25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2800" y="1186344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6B81BE2-BBFE-CE42-1D4B-B6DB1FD04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232" y="3204755"/>
            <a:ext cx="4147804" cy="29660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 err="1">
                <a:ea typeface="+mn-lt"/>
                <a:cs typeface="+mn-lt"/>
              </a:rPr>
              <a:t>Virtanen</a:t>
            </a:r>
            <a:r>
              <a:rPr lang="pl-PL">
                <a:ea typeface="+mn-lt"/>
                <a:cs typeface="+mn-lt"/>
              </a:rPr>
              <a:t>, M., </a:t>
            </a:r>
            <a:r>
              <a:rPr lang="pl-PL" err="1">
                <a:ea typeface="+mn-lt"/>
                <a:cs typeface="+mn-lt"/>
              </a:rPr>
              <a:t>Honkalampi</a:t>
            </a:r>
            <a:r>
              <a:rPr lang="pl-PL">
                <a:ea typeface="+mn-lt"/>
                <a:cs typeface="+mn-lt"/>
              </a:rPr>
              <a:t>, K., </a:t>
            </a:r>
            <a:r>
              <a:rPr lang="pl-PL" err="1">
                <a:ea typeface="+mn-lt"/>
                <a:cs typeface="+mn-lt"/>
              </a:rPr>
              <a:t>Karkkola</a:t>
            </a:r>
            <a:r>
              <a:rPr lang="pl-PL">
                <a:ea typeface="+mn-lt"/>
                <a:cs typeface="+mn-lt"/>
              </a:rPr>
              <a:t>, P., &amp; </a:t>
            </a:r>
            <a:r>
              <a:rPr lang="pl-PL" err="1">
                <a:ea typeface="+mn-lt"/>
                <a:cs typeface="+mn-lt"/>
              </a:rPr>
              <a:t>Korhonen</a:t>
            </a:r>
            <a:r>
              <a:rPr lang="pl-PL">
                <a:ea typeface="+mn-lt"/>
                <a:cs typeface="+mn-lt"/>
              </a:rPr>
              <a:t>, M. (2024). </a:t>
            </a:r>
            <a:r>
              <a:rPr lang="pl-PL" i="1">
                <a:ea typeface="+mn-lt"/>
                <a:cs typeface="+mn-lt"/>
              </a:rPr>
              <a:t>A </a:t>
            </a:r>
            <a:r>
              <a:rPr lang="pl-PL" i="1" err="1">
                <a:ea typeface="+mn-lt"/>
                <a:cs typeface="+mn-lt"/>
              </a:rPr>
              <a:t>review</a:t>
            </a:r>
            <a:r>
              <a:rPr lang="pl-PL" i="1">
                <a:ea typeface="+mn-lt"/>
                <a:cs typeface="+mn-lt"/>
              </a:rPr>
              <a:t> of </a:t>
            </a:r>
            <a:r>
              <a:rPr lang="pl-PL" i="1" err="1">
                <a:ea typeface="+mn-lt"/>
                <a:cs typeface="+mn-lt"/>
              </a:rPr>
              <a:t>good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workplace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practices</a:t>
            </a:r>
            <a:r>
              <a:rPr lang="pl-PL" i="1">
                <a:ea typeface="+mn-lt"/>
                <a:cs typeface="+mn-lt"/>
              </a:rPr>
              <a:t> to </a:t>
            </a:r>
            <a:r>
              <a:rPr lang="pl-PL" i="1" err="1">
                <a:ea typeface="+mn-lt"/>
                <a:cs typeface="+mn-lt"/>
              </a:rPr>
              <a:t>support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individuals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experiencing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mental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health</a:t>
            </a:r>
            <a:r>
              <a:rPr lang="pl-PL" i="1">
                <a:ea typeface="+mn-lt"/>
                <a:cs typeface="+mn-lt"/>
              </a:rPr>
              <a:t> </a:t>
            </a:r>
            <a:r>
              <a:rPr lang="pl-PL" i="1" err="1">
                <a:ea typeface="+mn-lt"/>
                <a:cs typeface="+mn-lt"/>
              </a:rPr>
              <a:t>problems</a:t>
            </a:r>
            <a:r>
              <a:rPr lang="pl-PL">
                <a:ea typeface="+mn-lt"/>
                <a:cs typeface="+mn-lt"/>
              </a:rPr>
              <a:t>. Publications Office of the </a:t>
            </a:r>
            <a:r>
              <a:rPr lang="pl-PL" err="1">
                <a:ea typeface="+mn-lt"/>
                <a:cs typeface="+mn-lt"/>
              </a:rPr>
              <a:t>European</a:t>
            </a:r>
            <a:r>
              <a:rPr lang="pl-PL">
                <a:ea typeface="+mn-lt"/>
                <a:cs typeface="+mn-lt"/>
              </a:rPr>
              <a:t> Union. </a:t>
            </a:r>
            <a:r>
              <a:rPr lang="pl-PL" dirty="0">
                <a:ea typeface="+mn-lt"/>
                <a:cs typeface="+mn-lt"/>
                <a:hlinkClick r:id="rId3"/>
              </a:rPr>
              <a:t>https://doi.org/10.2802/675164</a:t>
            </a:r>
            <a:endParaRPr lang="pl-PL"/>
          </a:p>
          <a:p>
            <a:endParaRPr lang="pl-PL" dirty="0"/>
          </a:p>
        </p:txBody>
      </p:sp>
      <p:pic>
        <p:nvPicPr>
          <p:cNvPr id="4" name="Obraz 3" descr="Obraz zawierający tekst, zrzut ekranu, Czcionka, design&#10;&#10;Zawartość wygenerowana przez AI może być niepoprawna.">
            <a:extLst>
              <a:ext uri="{FF2B5EF4-FFF2-40B4-BE49-F238E27FC236}">
                <a16:creationId xmlns:a16="http://schemas.microsoft.com/office/drawing/2014/main" id="{4883F38B-5BBE-16C5-3E0D-572C26F77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84" y="1143000"/>
            <a:ext cx="52086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11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C2BA53-583C-34FA-3563-607925BA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Projekt badawczy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EAEBCA6-209A-8C82-73DC-52B14CC3A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529" y="1845498"/>
            <a:ext cx="9922764" cy="2407701"/>
          </a:xfrm>
        </p:spPr>
        <p:txBody>
          <a:bodyPr/>
          <a:lstStyle/>
          <a:p>
            <a:r>
              <a:rPr lang="pl-PL" dirty="0"/>
              <a:t>Grupa docelowa</a:t>
            </a:r>
          </a:p>
          <a:p>
            <a:r>
              <a:rPr lang="pl-PL" dirty="0"/>
              <a:t>Analiza literatury (min 5 pozycji)</a:t>
            </a:r>
          </a:p>
          <a:p>
            <a:r>
              <a:rPr lang="pl-PL" dirty="0"/>
              <a:t>Pytanie badawcze oraz hipotezy</a:t>
            </a:r>
          </a:p>
          <a:p>
            <a:r>
              <a:rPr lang="pl-PL" dirty="0"/>
              <a:t>Opis narzędzi pomiaru oraz proponowanych metod statystycznych</a:t>
            </a:r>
          </a:p>
          <a:p>
            <a:r>
              <a:rPr lang="pl-PL" dirty="0"/>
              <a:t>Opis potencjalnych wniosków / rekomendacji przeprowadzonych badań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A492F0-7099-3B09-FAF1-921643B7CB09}"/>
              </a:ext>
            </a:extLst>
          </p:cNvPr>
          <p:cNvSpPr txBox="1"/>
          <p:nvPr/>
        </p:nvSpPr>
        <p:spPr>
          <a:xfrm>
            <a:off x="1054535" y="4457171"/>
            <a:ext cx="998293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Terminy</a:t>
            </a:r>
            <a:r>
              <a:rPr lang="en-US" dirty="0"/>
              <a:t> </a:t>
            </a:r>
            <a:r>
              <a:rPr lang="en-US" dirty="0" err="1"/>
              <a:t>zaliczeń</a:t>
            </a:r>
            <a:r>
              <a:rPr lang="en-US" dirty="0"/>
              <a:t>:</a:t>
            </a:r>
          </a:p>
          <a:p>
            <a:r>
              <a:rPr lang="en-US"/>
              <a:t>13/01 - Grupa 3</a:t>
            </a:r>
          </a:p>
          <a:p>
            <a:r>
              <a:rPr lang="en-US" dirty="0"/>
              <a:t>20/01 - Grupa 2</a:t>
            </a:r>
          </a:p>
          <a:p>
            <a:r>
              <a:rPr lang="en-US" dirty="0"/>
              <a:t>27/01 - </a:t>
            </a:r>
            <a:r>
              <a:rPr lang="en-US" err="1"/>
              <a:t>kolokwium</a:t>
            </a:r>
            <a:endParaRPr lang="en-US"/>
          </a:p>
          <a:p>
            <a:r>
              <a:rPr lang="en-US" dirty="0"/>
              <a:t>02/03 - Grupa 1</a:t>
            </a:r>
          </a:p>
        </p:txBody>
      </p:sp>
    </p:spTree>
    <p:extLst>
      <p:ext uri="{BB962C8B-B14F-4D97-AF65-F5344CB8AC3E}">
        <p14:creationId xmlns:p14="http://schemas.microsoft.com/office/powerpoint/2010/main" val="3308640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AD7D35-4EDF-52EA-36E0-4A17CF1D6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 wiedzy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710E3FA-0E3E-CC79-571C-35254276F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Na ostatnich zajęciach odbędzie się test podsumowujący zajęcia (zakres: prezentacje prowadzącego, prasówka)</a:t>
            </a:r>
          </a:p>
          <a:p>
            <a:r>
              <a:rPr lang="pl-PL" dirty="0"/>
              <a:t>20 pytań jednokrotnego wyboru</a:t>
            </a:r>
          </a:p>
          <a:p>
            <a:r>
              <a:rPr lang="pl-PL" dirty="0"/>
              <a:t>19-20 poprawnych odpowiedzi ocena 5</a:t>
            </a:r>
          </a:p>
          <a:p>
            <a:r>
              <a:rPr lang="pl-PL" dirty="0"/>
              <a:t>17-18 poprawnych odpowiedzi ocena 4</a:t>
            </a:r>
          </a:p>
          <a:p>
            <a:r>
              <a:rPr lang="pl-PL" dirty="0"/>
              <a:t>15-16 poprawnych odpowiedzi ocena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214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75A73A0-BB15-427A-AB69-E8FF2A9E4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766B6FA-FFE6-E5BE-E430-48288FC55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258" y="1084946"/>
            <a:ext cx="3796542" cy="3487054"/>
          </a:xfrm>
        </p:spPr>
        <p:txBody>
          <a:bodyPr>
            <a:normAutofit/>
          </a:bodyPr>
          <a:lstStyle/>
          <a:p>
            <a:r>
              <a:rPr lang="pl-PL" sz="4000" dirty="0"/>
              <a:t>Jaka jest rola / cel psychologa organizacji?</a:t>
            </a:r>
            <a:endParaRPr lang="en-US" sz="4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976" y="1185078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47928EE-3046-BAA6-AC69-C8735A486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547" y="1035247"/>
            <a:ext cx="5548695" cy="2986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„Wyjaśnienie źródeł różnic w wydajności pracy oraz osiągnięciach zawodowych poszczególnych pracowników” (Baka, 2017)</a:t>
            </a:r>
            <a:endParaRPr lang="en-US" dirty="0"/>
          </a:p>
        </p:txBody>
      </p:sp>
      <p:pic>
        <p:nvPicPr>
          <p:cNvPr id="7" name="Graphic 6" descr="Office Worker">
            <a:extLst>
              <a:ext uri="{FF2B5EF4-FFF2-40B4-BE49-F238E27FC236}">
                <a16:creationId xmlns:a16="http://schemas.microsoft.com/office/drawing/2014/main" id="{C222E4A3-90B6-4689-48F3-D5650B561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4501" y="4476633"/>
            <a:ext cx="1809867" cy="180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4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3ED8E66-E2AC-4CC9-ADE3-FA44E4029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896EEC-5F94-016C-3C48-4C2CE47D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5007864" cy="2706916"/>
          </a:xfrm>
        </p:spPr>
        <p:txBody>
          <a:bodyPr>
            <a:normAutofit/>
          </a:bodyPr>
          <a:lstStyle/>
          <a:p>
            <a:r>
              <a:rPr lang="pl-PL" sz="4200"/>
              <a:t>Ryzyko psychospołeczne to…</a:t>
            </a:r>
            <a:endParaRPr lang="en-US" sz="4200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99E4D94C-0C5B-41F3-A1CB-A1E215C6A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2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D2E9D1-68B4-80DA-7793-D6763C1A7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1" y="1064158"/>
            <a:ext cx="4540046" cy="3175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„Ryzyko psychospołeczne związane z pracą dotyczy tych aspektów projektowania i zarządzania pracą, a także społecznego i organizacyjnego kontekstu pracy, które mogą spowodować urazy psychologiczne lub fizyczne (</a:t>
            </a:r>
            <a:r>
              <a:rPr lang="pl-PL" dirty="0" err="1"/>
              <a:t>Leka</a:t>
            </a:r>
            <a:r>
              <a:rPr lang="pl-PL" dirty="0"/>
              <a:t> &amp; </a:t>
            </a:r>
            <a:r>
              <a:rPr lang="pl-PL" dirty="0" err="1"/>
              <a:t>Jain</a:t>
            </a:r>
            <a:r>
              <a:rPr lang="pl-PL" dirty="0"/>
              <a:t>, 2013)”</a:t>
            </a:r>
            <a:endParaRPr lang="en-US" dirty="0"/>
          </a:p>
        </p:txBody>
      </p:sp>
      <p:pic>
        <p:nvPicPr>
          <p:cNvPr id="15" name="Picture 4" descr="Wykrzyknik na żółtym tle">
            <a:extLst>
              <a:ext uri="{FF2B5EF4-FFF2-40B4-BE49-F238E27FC236}">
                <a16:creationId xmlns:a16="http://schemas.microsoft.com/office/drawing/2014/main" id="{D7DF2776-3AA7-1AAC-3307-9ABFC45EA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0" b="1115"/>
          <a:stretch/>
        </p:blipFill>
        <p:spPr>
          <a:xfrm>
            <a:off x="6705600" y="4572000"/>
            <a:ext cx="548640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1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EACF11-B099-F9E5-4A10-338C4AA82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98850A-EF24-9502-C37E-B1B824CA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Omówienie zakresu przedmiotu</a:t>
            </a:r>
          </a:p>
          <a:p>
            <a:r>
              <a:rPr lang="pl-PL" dirty="0"/>
              <a:t>Omówienie warunków zaliczenia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971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AA6A2E0-18A1-4B22-8F61-5E162B674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DEACF11-B099-F9E5-4A10-338C4AA8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4"/>
            <a:ext cx="3763693" cy="2338756"/>
          </a:xfrm>
        </p:spPr>
        <p:txBody>
          <a:bodyPr anchor="t">
            <a:normAutofit/>
          </a:bodyPr>
          <a:lstStyle/>
          <a:p>
            <a:r>
              <a:rPr lang="en-US" sz="2800"/>
              <a:t>Zarządzanie psychospołecznymi warunkami pracy</a:t>
            </a:r>
            <a:r>
              <a:rPr lang="pl-PL" sz="2800"/>
              <a:t> - Agenda</a:t>
            </a:r>
            <a:endParaRPr lang="en-US" sz="280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F5909CB-6CD3-45DF-9920-8D8182485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7244"/>
            <a:ext cx="804195" cy="0"/>
          </a:xfrm>
          <a:prstGeom prst="line">
            <a:avLst/>
          </a:prstGeom>
          <a:ln w="825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Symbol zastępczy zawartości 2">
            <a:extLst>
              <a:ext uri="{FF2B5EF4-FFF2-40B4-BE49-F238E27FC236}">
                <a16:creationId xmlns:a16="http://schemas.microsoft.com/office/drawing/2014/main" id="{E81FE695-2F01-EF85-23DE-C13CD39478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3677107"/>
              </p:ext>
            </p:extLst>
          </p:nvPr>
        </p:nvGraphicFramePr>
        <p:xfrm>
          <a:off x="5524499" y="1006573"/>
          <a:ext cx="5800913" cy="4807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198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64A3A9FD-904D-49F4-9FD0-F15E38A376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graphicEl>
                                              <a:dgm id="{64A3A9FD-904D-49F4-9FD0-F15E38A376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graphicEl>
                                              <a:dgm id="{64A3A9FD-904D-49F4-9FD0-F15E38A376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46AD5165-F8E3-44D1-88EB-F2B5910B0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graphicEl>
                                              <a:dgm id="{46AD5165-F8E3-44D1-88EB-F2B5910B0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graphicEl>
                                              <a:dgm id="{46AD5165-F8E3-44D1-88EB-F2B5910B0C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FDA38A58-F4D8-458E-BCBC-AEECCA8E38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>
                                            <p:graphicEl>
                                              <a:dgm id="{FDA38A58-F4D8-458E-BCBC-AEECCA8E38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>
                                            <p:graphicEl>
                                              <a:dgm id="{FDA38A58-F4D8-458E-BCBC-AEECCA8E38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F5463135-165C-4EDD-8B5D-1F8ECCB5AB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>
                                            <p:graphicEl>
                                              <a:dgm id="{F5463135-165C-4EDD-8B5D-1F8ECCB5AB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>
                                            <p:graphicEl>
                                              <a:dgm id="{F5463135-165C-4EDD-8B5D-1F8ECCB5AB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B3013A9D-1D4F-4FD0-92DE-97DF2D31D9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>
                                            <p:graphicEl>
                                              <a:dgm id="{B3013A9D-1D4F-4FD0-92DE-97DF2D31D9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>
                                            <p:graphicEl>
                                              <a:dgm id="{B3013A9D-1D4F-4FD0-92DE-97DF2D31D9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ADA111D8-F8FB-4BD6-B429-F50DC0694E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>
                                            <p:graphicEl>
                                              <a:dgm id="{ADA111D8-F8FB-4BD6-B429-F50DC0694E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>
                                            <p:graphicEl>
                                              <a:dgm id="{ADA111D8-F8FB-4BD6-B429-F50DC0694E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D0CB66DB-CF17-46EF-8ED4-3FA1152AE0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graphicEl>
                                              <a:dgm id="{D0CB66DB-CF17-46EF-8ED4-3FA1152AE0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graphicEl>
                                              <a:dgm id="{D0CB66DB-CF17-46EF-8ED4-3FA1152AE0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3ED8E66-E2AC-4CC9-ADE3-FA44E4029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AF7BF27-D84A-E9BE-5D84-2AD178E07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5007864" cy="2706916"/>
          </a:xfrm>
        </p:spPr>
        <p:txBody>
          <a:bodyPr>
            <a:normAutofit/>
          </a:bodyPr>
          <a:lstStyle/>
          <a:p>
            <a:r>
              <a:rPr lang="pl-PL" sz="6000"/>
              <a:t>Warunki zaliczenia przedmiotu</a:t>
            </a:r>
            <a:endParaRPr lang="en-US" sz="60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E4D94C-0C5B-41F3-A1CB-A1E215C6A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2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25C338-E440-4B96-F13C-721F59CD4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1" y="1064158"/>
            <a:ext cx="4540046" cy="317533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l-PL" sz="2400" dirty="0"/>
              <a:t>Prasówka (3 artykuły na osobę)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Projekt badawczy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 dirty="0"/>
              <a:t>Test podsumowujący</a:t>
            </a:r>
          </a:p>
        </p:txBody>
      </p:sp>
      <p:pic>
        <p:nvPicPr>
          <p:cNvPr id="5" name="Picture 4" descr="Osoba, która dotrze do papieru w formie pełnej papieru i notatek programu Sticky Notes">
            <a:extLst>
              <a:ext uri="{FF2B5EF4-FFF2-40B4-BE49-F238E27FC236}">
                <a16:creationId xmlns:a16="http://schemas.microsoft.com/office/drawing/2014/main" id="{E69A8BFB-4410-57E6-30AB-999963A7F2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837" b="17741"/>
          <a:stretch/>
        </p:blipFill>
        <p:spPr>
          <a:xfrm>
            <a:off x="6705600" y="4572000"/>
            <a:ext cx="548640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2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9481D0-C96B-9172-135E-71CAD36E6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Podział na grupy</a:t>
            </a:r>
            <a:endParaRPr lang="en-US" dirty="0"/>
          </a:p>
        </p:txBody>
      </p:sp>
      <p:sp>
        <p:nvSpPr>
          <p:cNvPr id="4" name="Prostokąt: zaokrąglone rogi 3">
            <a:extLst>
              <a:ext uri="{FF2B5EF4-FFF2-40B4-BE49-F238E27FC236}">
                <a16:creationId xmlns:a16="http://schemas.microsoft.com/office/drawing/2014/main" id="{361EBF2B-4644-DED5-E67F-D34E9D10A884}"/>
              </a:ext>
            </a:extLst>
          </p:cNvPr>
          <p:cNvSpPr/>
          <p:nvPr/>
        </p:nvSpPr>
        <p:spPr>
          <a:xfrm>
            <a:off x="212130" y="2149812"/>
            <a:ext cx="3696510" cy="217679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 dirty="0"/>
              <a:t>Grupa 1</a:t>
            </a:r>
          </a:p>
          <a:p>
            <a:pPr marL="342900" indent="-342900">
              <a:buAutoNum type="arabicPeriod"/>
            </a:pPr>
            <a:r>
              <a:rPr lang="pl-PL" dirty="0"/>
              <a:t>Aleksandra</a:t>
            </a:r>
          </a:p>
          <a:p>
            <a:pPr marL="342900" indent="-342900">
              <a:buAutoNum type="arabicPeriod"/>
            </a:pPr>
            <a:r>
              <a:rPr lang="pl-PL" dirty="0"/>
              <a:t>Karol</a:t>
            </a:r>
          </a:p>
          <a:p>
            <a:pPr marL="342900" indent="-342900">
              <a:buAutoNum type="arabicPeriod"/>
            </a:pPr>
            <a:r>
              <a:rPr lang="pl-PL" dirty="0"/>
              <a:t>Maja</a:t>
            </a:r>
          </a:p>
          <a:p>
            <a:pPr marL="342900" indent="-342900">
              <a:buAutoNum type="arabicPeriod"/>
            </a:pPr>
            <a:r>
              <a:rPr lang="pl-PL" dirty="0"/>
              <a:t>Jakub</a:t>
            </a:r>
          </a:p>
          <a:p>
            <a:pPr marL="342900" indent="-342900">
              <a:buAutoNum type="arabicPeriod"/>
            </a:pPr>
            <a:r>
              <a:rPr lang="pl-PL" dirty="0"/>
              <a:t>Julia</a:t>
            </a:r>
          </a:p>
        </p:txBody>
      </p:sp>
      <p:sp>
        <p:nvSpPr>
          <p:cNvPr id="5" name="Prostokąt: zaokrąglone rogi 4">
            <a:extLst>
              <a:ext uri="{FF2B5EF4-FFF2-40B4-BE49-F238E27FC236}">
                <a16:creationId xmlns:a16="http://schemas.microsoft.com/office/drawing/2014/main" id="{3E7EA316-1D59-D589-C639-6312C4707867}"/>
              </a:ext>
            </a:extLst>
          </p:cNvPr>
          <p:cNvSpPr/>
          <p:nvPr/>
        </p:nvSpPr>
        <p:spPr>
          <a:xfrm>
            <a:off x="4262122" y="2149812"/>
            <a:ext cx="3682133" cy="2162416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 dirty="0"/>
              <a:t>Grupa 2</a:t>
            </a:r>
          </a:p>
          <a:p>
            <a:pPr marL="342900" indent="-342900">
              <a:buAutoNum type="arabicPeriod"/>
            </a:pPr>
            <a:r>
              <a:rPr lang="pl-PL" dirty="0"/>
              <a:t>Gabriela</a:t>
            </a:r>
          </a:p>
          <a:p>
            <a:pPr marL="342900" indent="-342900">
              <a:buAutoNum type="arabicPeriod"/>
            </a:pPr>
            <a:r>
              <a:rPr lang="pl-PL" dirty="0"/>
              <a:t>Natalia</a:t>
            </a:r>
          </a:p>
          <a:p>
            <a:pPr marL="342900" indent="-342900">
              <a:buAutoNum type="arabicPeriod"/>
            </a:pPr>
            <a:r>
              <a:rPr lang="pl-PL" dirty="0"/>
              <a:t>Mateusz</a:t>
            </a:r>
          </a:p>
          <a:p>
            <a:pPr marL="342900" indent="-342900">
              <a:buAutoNum type="arabicPeriod"/>
            </a:pPr>
            <a:r>
              <a:rPr lang="pl-PL" dirty="0"/>
              <a:t>Michał</a:t>
            </a:r>
          </a:p>
          <a:p>
            <a:pPr marL="342900" indent="-342900">
              <a:buAutoNum type="arabicPeriod"/>
            </a:pPr>
            <a:r>
              <a:rPr lang="pl-PL" dirty="0"/>
              <a:t>Weronika</a:t>
            </a:r>
          </a:p>
        </p:txBody>
      </p:sp>
      <p:sp>
        <p:nvSpPr>
          <p:cNvPr id="6" name="Prostokąt: zaokrąglone rogi 5">
            <a:extLst>
              <a:ext uri="{FF2B5EF4-FFF2-40B4-BE49-F238E27FC236}">
                <a16:creationId xmlns:a16="http://schemas.microsoft.com/office/drawing/2014/main" id="{C659EC97-0641-03A1-013D-61AD4C061D94}"/>
              </a:ext>
            </a:extLst>
          </p:cNvPr>
          <p:cNvSpPr/>
          <p:nvPr/>
        </p:nvSpPr>
        <p:spPr>
          <a:xfrm>
            <a:off x="8283360" y="2149812"/>
            <a:ext cx="3696510" cy="2162416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 dirty="0"/>
              <a:t>Grupa 3</a:t>
            </a:r>
          </a:p>
          <a:p>
            <a:pPr marL="342900" indent="-342900">
              <a:buAutoNum type="arabicPeriod"/>
            </a:pPr>
            <a:r>
              <a:rPr lang="pl-PL" dirty="0"/>
              <a:t>Oliwia</a:t>
            </a:r>
          </a:p>
          <a:p>
            <a:pPr marL="342900" indent="-342900">
              <a:buAutoNum type="arabicPeriod"/>
            </a:pPr>
            <a:r>
              <a:rPr lang="pl-PL" dirty="0"/>
              <a:t>Nicola</a:t>
            </a:r>
          </a:p>
          <a:p>
            <a:pPr marL="342900" indent="-342900">
              <a:buAutoNum type="arabicPeriod"/>
            </a:pPr>
            <a:r>
              <a:rPr lang="pl-PL" dirty="0"/>
              <a:t>Zosia</a:t>
            </a:r>
          </a:p>
          <a:p>
            <a:pPr marL="342900" indent="-342900">
              <a:buAutoNum type="arabicPeriod"/>
            </a:pPr>
            <a:r>
              <a:rPr lang="pl-PL" dirty="0"/>
              <a:t>Sofia</a:t>
            </a:r>
          </a:p>
          <a:p>
            <a:pPr marL="342900" indent="-342900">
              <a:buAutoNum type="arabicPeriod"/>
            </a:pPr>
            <a:r>
              <a:rPr lang="pl-PL" dirty="0"/>
              <a:t>Maciej</a:t>
            </a:r>
          </a:p>
        </p:txBody>
      </p:sp>
    </p:spTree>
    <p:extLst>
      <p:ext uri="{BB962C8B-B14F-4D97-AF65-F5344CB8AC3E}">
        <p14:creationId xmlns:p14="http://schemas.microsoft.com/office/powerpoint/2010/main" val="3135561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E984-7F24-B168-FAE4-F45E51DB9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Terminy</a:t>
            </a:r>
            <a:r>
              <a:rPr lang="en-US" dirty="0"/>
              <a:t> </a:t>
            </a:r>
            <a:r>
              <a:rPr lang="en-US" dirty="0" err="1"/>
              <a:t>zaliczeń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C748D-DBB5-8712-5676-C5F23EC4D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13/01 - </a:t>
            </a:r>
            <a:r>
              <a:rPr lang="en-US" dirty="0" err="1">
                <a:ea typeface="+mn-lt"/>
                <a:cs typeface="+mn-lt"/>
              </a:rPr>
              <a:t>termin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oddania</a:t>
            </a:r>
            <a:r>
              <a:rPr lang="en-US" dirty="0">
                <a:ea typeface="+mn-lt"/>
                <a:cs typeface="+mn-lt"/>
              </a:rPr>
              <a:t> 2 </a:t>
            </a:r>
            <a:r>
              <a:rPr lang="en-US" dirty="0" err="1">
                <a:ea typeface="+mn-lt"/>
                <a:cs typeface="+mn-lt"/>
              </a:rPr>
              <a:t>prasówek</a:t>
            </a:r>
          </a:p>
          <a:p>
            <a:r>
              <a:rPr lang="en-US" dirty="0">
                <a:ea typeface="+mn-lt"/>
                <a:cs typeface="+mn-lt"/>
              </a:rPr>
              <a:t>20/01 - </a:t>
            </a:r>
            <a:r>
              <a:rPr lang="en-US" dirty="0" err="1">
                <a:ea typeface="+mn-lt"/>
                <a:cs typeface="+mn-lt"/>
              </a:rPr>
              <a:t>prezentacja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grupa 3</a:t>
            </a:r>
          </a:p>
          <a:p>
            <a:r>
              <a:rPr lang="en-US" dirty="0">
                <a:ea typeface="+mn-lt"/>
                <a:cs typeface="+mn-lt"/>
              </a:rPr>
              <a:t>27/01 - </a:t>
            </a:r>
            <a:r>
              <a:rPr lang="en-US" dirty="0" err="1">
                <a:ea typeface="+mn-lt"/>
                <a:cs typeface="+mn-lt"/>
              </a:rPr>
              <a:t>kolokwium</a:t>
            </a:r>
            <a:r>
              <a:rPr lang="en-US" dirty="0">
                <a:ea typeface="+mn-lt"/>
                <a:cs typeface="+mn-lt"/>
              </a:rPr>
              <a:t>; </a:t>
            </a:r>
            <a:r>
              <a:rPr lang="en-US" dirty="0" err="1">
                <a:ea typeface="+mn-lt"/>
                <a:cs typeface="+mn-lt"/>
              </a:rPr>
              <a:t>prezentacja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grupa 2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03/02 - </a:t>
            </a:r>
            <a:r>
              <a:rPr lang="en-US" dirty="0" err="1">
                <a:ea typeface="+mn-lt"/>
                <a:cs typeface="+mn-lt"/>
              </a:rPr>
              <a:t>prezentacja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</a:rPr>
              <a:t>grupa 1 I </a:t>
            </a:r>
            <a:r>
              <a:rPr lang="en-US" dirty="0">
                <a:ea typeface="+mn-lt"/>
                <a:cs typeface="+mn-lt"/>
              </a:rPr>
              <a:t>podsumowanie </a:t>
            </a:r>
            <a:r>
              <a:rPr lang="en-US" dirty="0" err="1">
                <a:ea typeface="+mn-lt"/>
                <a:cs typeface="+mn-lt"/>
              </a:rPr>
              <a:t>zajęć</a:t>
            </a: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415013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CA0AB2-3E25-3B8E-78CB-7B9560D8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Prasówka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C1448F6-C730-4EA8-83C4-5DD7A938B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47778"/>
            <a:ext cx="9922764" cy="3223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Każdy student jest zobowiązany do zaprezentowania 2 prasówek oraz przygotowania jednej, która będzie wykorzystana podczas pracy nad projektem.</a:t>
            </a:r>
          </a:p>
          <a:p>
            <a:r>
              <a:rPr lang="pl-PL" dirty="0"/>
              <a:t>Informacje o prasówkach należy uzupełniać w pliku: </a:t>
            </a:r>
          </a:p>
          <a:p>
            <a:r>
              <a:rPr lang="pl-PL" dirty="0"/>
              <a:t>Prasówki nie mogą się powtórzyć.</a:t>
            </a:r>
          </a:p>
          <a:p>
            <a:r>
              <a:rPr lang="pl-PL" dirty="0"/>
              <a:t>Prezentacja prasówek będzie odbywać się podczas zajęć.</a:t>
            </a:r>
          </a:p>
        </p:txBody>
      </p:sp>
    </p:spTree>
    <p:extLst>
      <p:ext uri="{BB962C8B-B14F-4D97-AF65-F5344CB8AC3E}">
        <p14:creationId xmlns:p14="http://schemas.microsoft.com/office/powerpoint/2010/main" val="712087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9E9E68-C613-9637-90F7-83CF83DC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Prasówka – gdzie szukać?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7B4F9B4-DA7E-8593-AE28-5C3CA3268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551" y="2390269"/>
            <a:ext cx="9922764" cy="383872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https://www.mendeley.com/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Przydatne linki:</a:t>
            </a:r>
          </a:p>
          <a:p>
            <a:r>
              <a:rPr lang="en-US" dirty="0">
                <a:hlinkClick r:id="rId3"/>
              </a:rPr>
              <a:t>www.ciop.pl</a:t>
            </a:r>
            <a:endParaRPr lang="pl-PL" dirty="0"/>
          </a:p>
          <a:p>
            <a:r>
              <a:rPr lang="en-US" dirty="0">
                <a:hlinkClick r:id="rId4"/>
              </a:rPr>
              <a:t>https://scholar.google.com/</a:t>
            </a:r>
            <a:endParaRPr lang="pl-PL" dirty="0"/>
          </a:p>
          <a:p>
            <a:r>
              <a:rPr lang="en-US" dirty="0">
                <a:hlinkClick r:id="rId5"/>
              </a:rPr>
              <a:t>https://zij.edu.pl/</a:t>
            </a:r>
            <a:endParaRPr lang="pl-PL" dirty="0"/>
          </a:p>
          <a:p>
            <a:r>
              <a:rPr lang="en-US" dirty="0">
                <a:hlinkClick r:id="rId6"/>
              </a:rPr>
              <a:t>http://medpr.imp.lodz.pl/</a:t>
            </a:r>
            <a:endParaRPr lang="pl-PL" dirty="0"/>
          </a:p>
          <a:p>
            <a:r>
              <a:rPr lang="en-US" dirty="0">
                <a:hlinkClick r:id="rId7"/>
              </a:rPr>
              <a:t>https://pubmed.ncbi.nlm.nih.gov/</a:t>
            </a:r>
            <a:endParaRPr lang="pl-PL" dirty="0"/>
          </a:p>
          <a:p>
            <a:r>
              <a:rPr lang="pl-PL" dirty="0">
                <a:hlinkClick r:id="rId8"/>
              </a:rPr>
              <a:t>https://www.semanticscholar.org/</a:t>
            </a:r>
            <a:r>
              <a:rPr lang="pl-PL" dirty="0"/>
              <a:t> - narzędzie wykorzystujące AI</a:t>
            </a:r>
          </a:p>
          <a:p>
            <a:endParaRPr lang="pl-P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939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D7849F9-B0BF-B9A6-0660-0F161608A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Semantic</a:t>
            </a:r>
            <a:r>
              <a:rPr lang="pl-PL" dirty="0"/>
              <a:t> Scholar (link: https://www.semanticscholar.org/)</a:t>
            </a:r>
            <a:endParaRPr lang="en-US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946A180-594D-C1DB-45B3-73EB45A67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Czym jest?</a:t>
            </a:r>
          </a:p>
          <a:p>
            <a:pPr lvl="1"/>
            <a:r>
              <a:rPr lang="pl-PL" dirty="0"/>
              <a:t>Darmowa wyszukiwarka akademicka oparta na sztucznej inteligencji, rozwijana przez Allen </a:t>
            </a:r>
            <a:r>
              <a:rPr lang="pl-PL" dirty="0" err="1"/>
              <a:t>Institute</a:t>
            </a:r>
            <a:r>
              <a:rPr lang="pl-PL" dirty="0"/>
              <a:t> for AI.</a:t>
            </a:r>
          </a:p>
          <a:p>
            <a:r>
              <a:rPr lang="pl-PL" dirty="0"/>
              <a:t>Zakres tematyczny:</a:t>
            </a:r>
          </a:p>
          <a:p>
            <a:pPr lvl="1"/>
            <a:r>
              <a:rPr lang="pl-PL" dirty="0"/>
              <a:t>Obejmuje miliony publikacji z psychologii, medycyny, nauk społecznych i innych dziedzin.</a:t>
            </a:r>
          </a:p>
          <a:p>
            <a:r>
              <a:rPr lang="pl-PL" dirty="0"/>
              <a:t>Zalety </a:t>
            </a:r>
          </a:p>
          <a:p>
            <a:pPr lvl="1"/>
            <a:r>
              <a:rPr lang="pl-PL" dirty="0"/>
              <a:t>Inteligentne filtrowanie wyników (AI podpowiada najistotniejsze prace).</a:t>
            </a:r>
          </a:p>
          <a:p>
            <a:pPr lvl="1"/>
            <a:r>
              <a:rPr lang="pl-PL" dirty="0"/>
              <a:t>Funkcja „</a:t>
            </a:r>
            <a:r>
              <a:rPr lang="pl-PL" dirty="0" err="1"/>
              <a:t>Connected</a:t>
            </a:r>
            <a:r>
              <a:rPr lang="pl-PL" dirty="0"/>
              <a:t> </a:t>
            </a:r>
            <a:r>
              <a:rPr lang="pl-PL" dirty="0" err="1"/>
              <a:t>Papers</a:t>
            </a:r>
            <a:r>
              <a:rPr lang="pl-PL" dirty="0"/>
              <a:t>” – znajdowanie powiązanych artykułów.</a:t>
            </a:r>
          </a:p>
          <a:p>
            <a:pPr lvl="1"/>
            <a:r>
              <a:rPr lang="pl-PL" dirty="0"/>
              <a:t>Możliwość śledzenia </a:t>
            </a:r>
            <a:r>
              <a:rPr lang="pl-PL" dirty="0" err="1"/>
              <a:t>cytowań</a:t>
            </a:r>
            <a:r>
              <a:rPr lang="pl-PL" dirty="0"/>
              <a:t> i wpływu naukowego autorów.</a:t>
            </a:r>
          </a:p>
          <a:p>
            <a:pPr lvl="1"/>
            <a:r>
              <a:rPr lang="pl-PL" dirty="0"/>
              <a:t>Darmowy dostęp, bez konieczności logowania.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743063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C9DD82BD3D03A4D929569C7774C39AE" ma:contentTypeVersion="3" ma:contentTypeDescription="Utwórz nowy dokument." ma:contentTypeScope="" ma:versionID="249e912d88c92b5a76c24713e6f34370">
  <xsd:schema xmlns:xsd="http://www.w3.org/2001/XMLSchema" xmlns:xs="http://www.w3.org/2001/XMLSchema" xmlns:p="http://schemas.microsoft.com/office/2006/metadata/properties" xmlns:ns2="103572f9-de32-496a-b48b-af8a10ffc7a4" targetNamespace="http://schemas.microsoft.com/office/2006/metadata/properties" ma:root="true" ma:fieldsID="9149c64544cfbd61bf8937b0b857a4b6" ns2:_="">
    <xsd:import namespace="103572f9-de32-496a-b48b-af8a10ffc7a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3572f9-de32-496a-b48b-af8a10ffc7a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6083F3-7C88-4B1F-BA2C-34F356AC66E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92C14D7-B48F-40FA-A831-7B76685E91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911D33-B6A2-419F-B4EC-4C301E4CED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3572f9-de32-496a-b48b-af8a10ffc7a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1567</TotalTime>
  <Words>422</Words>
  <Application>Microsoft Office PowerPoint</Application>
  <PresentationFormat>Widescreen</PresentationFormat>
  <Paragraphs>75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BjornVTI</vt:lpstr>
      <vt:lpstr>Zarządzanie psychospołecznymi warunkami pracy</vt:lpstr>
      <vt:lpstr>Agenda</vt:lpstr>
      <vt:lpstr>Zarządzanie psychospołecznymi warunkami pracy - Agenda</vt:lpstr>
      <vt:lpstr>Warunki zaliczenia przedmiotu</vt:lpstr>
      <vt:lpstr>Podział na grupy</vt:lpstr>
      <vt:lpstr>Terminy zaliczeń</vt:lpstr>
      <vt:lpstr>Prasówka</vt:lpstr>
      <vt:lpstr>Prasówka – gdzie szukać?</vt:lpstr>
      <vt:lpstr>Semantic Scholar (link: https://www.semanticscholar.org/)</vt:lpstr>
      <vt:lpstr>Przykład prasówki</vt:lpstr>
      <vt:lpstr>Inny przykład: A review of good workplace practices to support individuals experiencing mental health problems</vt:lpstr>
      <vt:lpstr>Projekt badawczy</vt:lpstr>
      <vt:lpstr>Test wiedzy</vt:lpstr>
      <vt:lpstr>Jaka jest rola / cel psychologa organizacji?</vt:lpstr>
      <vt:lpstr>Ryzyko psychospołeczne to…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Zarządzanie psychospołecznymi warunkami pracy</dc:title>
  <dc:creator>Mikołaj Stolarski</dc:creator>
  <cp:lastModifiedBy>Mikołaj Stolarski</cp:lastModifiedBy>
  <cp:revision>102</cp:revision>
  <dcterms:created xsi:type="dcterms:W3CDTF">2023-09-20T08:14:15Z</dcterms:created>
  <dcterms:modified xsi:type="dcterms:W3CDTF">2026-01-09T07:05:40Z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0x010100AC9DD82BD3D03A4D929569C7774C39AE</vt:lpwstr>
  </property>
  <property fmtid="{D5CDD505-2E9C-101B-9397-08002B2CF9AE}" pid="3" name="Order">
    <vt:r8>2300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

<file path=docProps/thumbnail.jpeg>
</file>